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7"/>
  </p:normalViewPr>
  <p:slideViewPr>
    <p:cSldViewPr snapToGrid="0" snapToObjects="1">
      <p:cViewPr varScale="1">
        <p:scale>
          <a:sx n="94" d="100"/>
          <a:sy n="94" d="100"/>
        </p:scale>
        <p:origin x="1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“여기에 인용을 입력하십시오.”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45600"/>
            <a:ext cx="339244" cy="3683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6428" y="9258300"/>
            <a:ext cx="339244" cy="368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ubuntu/dists/xenial/pool/stable/amd64/docker-ce_17.06.2~ce-0~ubuntu_amd64.deb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yperledger Fabric"/>
          <p:cNvSpPr txBox="1">
            <a:spLocks noGrp="1"/>
          </p:cNvSpPr>
          <p:nvPr>
            <p:ph type="ctrTitle"/>
          </p:nvPr>
        </p:nvSpPr>
        <p:spPr>
          <a:xfrm>
            <a:off x="1394391" y="3112951"/>
            <a:ext cx="6562478" cy="2000796"/>
          </a:xfrm>
          <a:prstGeom prst="rect">
            <a:avLst/>
          </a:prstGeom>
        </p:spPr>
        <p:txBody>
          <a:bodyPr/>
          <a:lstStyle/>
          <a:p>
            <a:pPr algn="l">
              <a:defRPr sz="5000"/>
            </a:pPr>
            <a:r>
              <a:rPr sz="6000"/>
              <a:t>Hyperledger Fabric</a:t>
            </a:r>
            <a:br/>
            <a:endParaRPr/>
          </a:p>
        </p:txBody>
      </p:sp>
      <p:sp>
        <p:nvSpPr>
          <p:cNvPr id="120" name="2019.03.13(수) 201635992 송유진"/>
          <p:cNvSpPr txBox="1">
            <a:spLocks noGrp="1"/>
          </p:cNvSpPr>
          <p:nvPr>
            <p:ph type="subTitle" sz="quarter" idx="1"/>
          </p:nvPr>
        </p:nvSpPr>
        <p:spPr>
          <a:xfrm>
            <a:off x="2222500" y="8039100"/>
            <a:ext cx="10464800" cy="1130300"/>
          </a:xfrm>
          <a:prstGeom prst="rect">
            <a:avLst/>
          </a:prstGeom>
        </p:spPr>
        <p:txBody>
          <a:bodyPr/>
          <a:lstStyle/>
          <a:p>
            <a:pPr algn="r"/>
            <a:r>
              <a:t>2019.03.13(수)</a:t>
            </a:r>
            <a:br/>
            <a:r>
              <a:t>201635992 송유진</a:t>
            </a:r>
          </a:p>
        </p:txBody>
      </p:sp>
      <p:sp>
        <p:nvSpPr>
          <p:cNvPr id="121" name="Build First Network"/>
          <p:cNvSpPr txBox="1"/>
          <p:nvPr/>
        </p:nvSpPr>
        <p:spPr>
          <a:xfrm>
            <a:off x="5448114" y="4481648"/>
            <a:ext cx="61622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Build First Network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169" name="byfn.sh"/>
          <p:cNvSpPr txBox="1"/>
          <p:nvPr/>
        </p:nvSpPr>
        <p:spPr>
          <a:xfrm>
            <a:off x="416267" y="1509123"/>
            <a:ext cx="19013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buSzPct val="75000"/>
              <a:buChar char="•"/>
              <a:defRPr sz="2000"/>
            </a:pPr>
            <a:r>
              <a:rPr sz="3500"/>
              <a:t>byfn.sh</a:t>
            </a:r>
            <a:r>
              <a:rPr sz="3000"/>
              <a:t> </a:t>
            </a:r>
            <a:r>
              <a:t> </a:t>
            </a:r>
          </a:p>
        </p:txBody>
      </p:sp>
      <p:sp>
        <p:nvSpPr>
          <p:cNvPr id="170" name="byfn.sh를 이용하여 네트워크 생성과 실행을 할 수 있음…"/>
          <p:cNvSpPr txBox="1"/>
          <p:nvPr/>
        </p:nvSpPr>
        <p:spPr>
          <a:xfrm>
            <a:off x="609600" y="2397759"/>
            <a:ext cx="12144784" cy="4399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byfn.sh를 이용하여 네트워크 생성과 실행을 할 수 있음</a:t>
            </a:r>
            <a:br/>
            <a:r>
              <a:t> 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Docker image를 활용하여 Hyperledger Fabric Network를 신속하게 </a:t>
            </a:r>
            <a:br/>
            <a:r>
              <a:t>부트스트랩하는 스크립트를 제공함</a:t>
            </a:r>
            <a:br/>
            <a:endParaRP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Peer를 channel에 참여시키고 chaincode를 배포 및 인스턴스화하며 배포된 </a:t>
            </a:r>
            <a:br/>
            <a:r>
              <a:t>chaincode에 대한 트랜잭션 실행을 유도하는 스크립트 실행을 실행하는 컨테이너를 실행함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173" name="byfn.sh 스크립트의 도움말 텍스트"/>
          <p:cNvSpPr txBox="1"/>
          <p:nvPr/>
        </p:nvSpPr>
        <p:spPr>
          <a:xfrm>
            <a:off x="327367" y="1507853"/>
            <a:ext cx="481149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0789" indent="-300789" algn="l">
              <a:buSzPct val="75000"/>
              <a:buChar char="•"/>
              <a:defRPr sz="2000"/>
            </a:pPr>
            <a:r>
              <a:rPr sz="2500"/>
              <a:t>byfn.sh 스크립트의 도움말 텍스트  </a:t>
            </a:r>
            <a:r>
              <a:t> </a:t>
            </a:r>
          </a:p>
        </p:txBody>
      </p:sp>
      <p:sp>
        <p:nvSpPr>
          <p:cNvPr id="174" name="byfn.sh를 이용하여 네트워크 생성과 실행을 할 수 있음…"/>
          <p:cNvSpPr txBox="1"/>
          <p:nvPr/>
        </p:nvSpPr>
        <p:spPr>
          <a:xfrm>
            <a:off x="609600" y="2397759"/>
            <a:ext cx="12144784" cy="4399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byfn.sh를 이용하여 네트워크 생성과 실행을 할 수 있음</a:t>
            </a:r>
            <a:br/>
            <a:r>
              <a:t> 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Docker image를 활용하여 Hyperledger Fabric Network를 신속하게 </a:t>
            </a:r>
            <a:br/>
            <a:r>
              <a:t>부트스트랩하는 스크립트를 제공함</a:t>
            </a:r>
            <a:br/>
            <a:endParaRP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Peer를 channel에 참여시키고 chaincode를 배포 및 인스턴스화하며 배포된 </a:t>
            </a:r>
            <a:br/>
            <a:r>
              <a:t>chaincode에 대한 트랜잭션 실행을 유도하는 스크립트 실행을 실행하는 컨테이너를 실행함</a:t>
            </a:r>
          </a:p>
        </p:txBody>
      </p:sp>
      <p:pic>
        <p:nvPicPr>
          <p:cNvPr id="175" name="스크린샷 2019-03-13 오후 10.39.47.png" descr="스크린샷 2019-03-13 오후 10.3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9396" y="1700778"/>
            <a:ext cx="13823592" cy="7799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178" name="./byfn.sh generate"/>
          <p:cNvSpPr txBox="1"/>
          <p:nvPr/>
        </p:nvSpPr>
        <p:spPr>
          <a:xfrm>
            <a:off x="327367" y="1476103"/>
            <a:ext cx="34974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40631" indent="-240631" algn="l">
              <a:buSzPct val="75000"/>
              <a:buChar char="•"/>
              <a:defRPr sz="3000"/>
            </a:lvl1pPr>
          </a:lstStyle>
          <a:p>
            <a:r>
              <a:t>./byfn.sh generate   </a:t>
            </a:r>
          </a:p>
        </p:txBody>
      </p:sp>
      <p:sp>
        <p:nvSpPr>
          <p:cNvPr id="179" name="네트워크 생성 (암호 및 채널 생성)…"/>
          <p:cNvSpPr txBox="1"/>
          <p:nvPr/>
        </p:nvSpPr>
        <p:spPr>
          <a:xfrm>
            <a:off x="430008" y="2186939"/>
            <a:ext cx="12144784" cy="220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네트워크 생성 (암호 및 채널 생성)</a:t>
            </a:r>
            <a:br/>
            <a:endParaRP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다양한 네트워크 엔티티에 대한 모든 인증서와 키를 생성</a:t>
            </a:r>
          </a:p>
        </p:txBody>
      </p:sp>
      <p:pic>
        <p:nvPicPr>
          <p:cNvPr id="180" name="스크린샷 2019-03-14 오전 12.48.53.png" descr="스크린샷 2019-03-14 오전 12.48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90792"/>
            <a:ext cx="13004800" cy="8236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183" name="./byfn.sh up"/>
          <p:cNvSpPr txBox="1"/>
          <p:nvPr/>
        </p:nvSpPr>
        <p:spPr>
          <a:xfrm>
            <a:off x="327367" y="1476103"/>
            <a:ext cx="247799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40631" indent="-240631" algn="l">
              <a:buSzPct val="75000"/>
              <a:buChar char="•"/>
              <a:defRPr sz="2000"/>
            </a:pPr>
            <a:r>
              <a:t>.</a:t>
            </a:r>
            <a:r>
              <a:rPr sz="3000"/>
              <a:t>/byfn.sh up   </a:t>
            </a:r>
          </a:p>
        </p:txBody>
      </p:sp>
      <p:sp>
        <p:nvSpPr>
          <p:cNvPr id="184" name="네트워크를 활성화하고 체인을 사용하여 시나리오를 실행…"/>
          <p:cNvSpPr txBox="1"/>
          <p:nvPr/>
        </p:nvSpPr>
        <p:spPr>
          <a:xfrm>
            <a:off x="430008" y="2397759"/>
            <a:ext cx="12144784" cy="385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네트워크를 활성화하고 체인을 사용하여 시나리오를 실행</a:t>
            </a:r>
          </a:p>
          <a:p>
            <a:pPr algn="l">
              <a:lnSpc>
                <a:spcPct val="120000"/>
              </a:lnSpc>
              <a:defRPr sz="3000"/>
            </a:pPr>
            <a:endParaRPr/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start docker nodes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create channel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join 4 peers to channel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update anchor peers</a:t>
            </a:r>
          </a:p>
          <a:p>
            <a:pPr marL="457200" indent="-457200" algn="l">
              <a:lnSpc>
                <a:spcPct val="120000"/>
              </a:lnSpc>
              <a:buSzPct val="75000"/>
              <a:buChar char="-"/>
              <a:defRPr sz="3000"/>
            </a:pPr>
            <a:r>
              <a:t>run scenario: peer chain code commands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187" name="Chain code"/>
          <p:cNvSpPr txBox="1"/>
          <p:nvPr/>
        </p:nvSpPr>
        <p:spPr>
          <a:xfrm>
            <a:off x="5296630" y="1450703"/>
            <a:ext cx="24115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500">
                <a:solidFill>
                  <a:srgbClr val="E1E1E1"/>
                </a:solidFill>
              </a:defRPr>
            </a:pPr>
            <a:r>
              <a:rPr sz="4000"/>
              <a:t>Chain</a:t>
            </a:r>
            <a:r>
              <a:t> </a:t>
            </a:r>
            <a:r>
              <a:rPr sz="4000"/>
              <a:t>code</a:t>
            </a:r>
          </a:p>
        </p:txBody>
      </p:sp>
      <p:sp>
        <p:nvSpPr>
          <p:cNvPr id="188" name="Init"/>
          <p:cNvSpPr txBox="1"/>
          <p:nvPr/>
        </p:nvSpPr>
        <p:spPr>
          <a:xfrm>
            <a:off x="2207326" y="3009900"/>
            <a:ext cx="9975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Init</a:t>
            </a:r>
          </a:p>
        </p:txBody>
      </p:sp>
      <p:sp>
        <p:nvSpPr>
          <p:cNvPr id="189" name="Invoke"/>
          <p:cNvSpPr txBox="1"/>
          <p:nvPr/>
        </p:nvSpPr>
        <p:spPr>
          <a:xfrm>
            <a:off x="5837864" y="3009900"/>
            <a:ext cx="167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Invoke</a:t>
            </a:r>
          </a:p>
        </p:txBody>
      </p:sp>
      <p:sp>
        <p:nvSpPr>
          <p:cNvPr id="190" name="Query"/>
          <p:cNvSpPr txBox="1"/>
          <p:nvPr/>
        </p:nvSpPr>
        <p:spPr>
          <a:xfrm>
            <a:off x="9726317" y="3009900"/>
            <a:ext cx="1670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30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Query</a:t>
            </a:r>
          </a:p>
        </p:txBody>
      </p:sp>
      <p:sp>
        <p:nvSpPr>
          <p:cNvPr id="191" name="A, B: STRING…"/>
          <p:cNvSpPr txBox="1"/>
          <p:nvPr/>
        </p:nvSpPr>
        <p:spPr>
          <a:xfrm>
            <a:off x="1132168" y="3911600"/>
            <a:ext cx="314782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A, B: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AVal, BVal: INT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A: AVal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B: BVal</a:t>
            </a:r>
          </a:p>
        </p:txBody>
      </p:sp>
      <p:sp>
        <p:nvSpPr>
          <p:cNvPr id="192" name="A, B: STRING…"/>
          <p:cNvSpPr txBox="1"/>
          <p:nvPr/>
        </p:nvSpPr>
        <p:spPr>
          <a:xfrm>
            <a:off x="5149019" y="3911600"/>
            <a:ext cx="304800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A, B: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X: INT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A: AVal - X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B: BVal + X</a:t>
            </a:r>
          </a:p>
        </p:txBody>
      </p:sp>
      <p:sp>
        <p:nvSpPr>
          <p:cNvPr id="193" name="A: STRING…"/>
          <p:cNvSpPr txBox="1"/>
          <p:nvPr/>
        </p:nvSpPr>
        <p:spPr>
          <a:xfrm>
            <a:off x="9066047" y="3936999"/>
            <a:ext cx="299085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9120" indent="-579120" algn="l">
              <a:buSzPct val="75000"/>
              <a:buChar char="-"/>
              <a:defRPr sz="3000"/>
            </a:pPr>
            <a:r>
              <a:t>A: STRING</a:t>
            </a:r>
          </a:p>
          <a:p>
            <a:pPr marL="579120" indent="-579120" algn="l">
              <a:buSzPct val="75000"/>
              <a:buChar char="-"/>
              <a:defRPr sz="3000"/>
            </a:pPr>
            <a:r>
              <a:t>=&gt; getState(A)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&lt;Network Structure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&lt;Network Structure&gt;</a:t>
            </a:r>
          </a:p>
        </p:txBody>
      </p:sp>
      <p:sp>
        <p:nvSpPr>
          <p:cNvPr id="196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r>
              <a:t>High-level view</a:t>
            </a:r>
          </a:p>
        </p:txBody>
      </p:sp>
      <p:sp>
        <p:nvSpPr>
          <p:cNvPr id="197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8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9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0" name="Orderer"/>
          <p:cNvSpPr/>
          <p:nvPr/>
        </p:nvSpPr>
        <p:spPr>
          <a:xfrm>
            <a:off x="4462512" y="699534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Orderer</a:t>
            </a:r>
          </a:p>
        </p:txBody>
      </p:sp>
      <p:sp>
        <p:nvSpPr>
          <p:cNvPr id="201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2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3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r>
              <a:t>Org1</a:t>
            </a:r>
          </a:p>
        </p:txBody>
      </p:sp>
      <p:sp>
        <p:nvSpPr>
          <p:cNvPr id="204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r>
              <a:t>Org2</a:t>
            </a:r>
          </a:p>
        </p:txBody>
      </p:sp>
      <p:sp>
        <p:nvSpPr>
          <p:cNvPr id="205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08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09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10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11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15" name="그룹"/>
          <p:cNvGrpSpPr/>
          <p:nvPr/>
        </p:nvGrpSpPr>
        <p:grpSpPr>
          <a:xfrm>
            <a:off x="5213449" y="5346854"/>
            <a:ext cx="3412630" cy="1710043"/>
            <a:chOff x="0" y="0"/>
            <a:chExt cx="3412628" cy="1710042"/>
          </a:xfrm>
        </p:grpSpPr>
        <p:sp>
          <p:nvSpPr>
            <p:cNvPr id="212" name="Install chain code"/>
            <p:cNvSpPr/>
            <p:nvPr/>
          </p:nvSpPr>
          <p:spPr>
            <a:xfrm>
              <a:off x="666650" y="911926"/>
              <a:ext cx="2745979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Install chain code</a:t>
              </a:r>
            </a:p>
          </p:txBody>
        </p:sp>
        <p:sp>
          <p:nvSpPr>
            <p:cNvPr id="213" name="선"/>
            <p:cNvSpPr/>
            <p:nvPr/>
          </p:nvSpPr>
          <p:spPr>
            <a:xfrm flipH="1" flipV="1">
              <a:off x="0" y="0"/>
              <a:ext cx="1699072" cy="1003097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" name="선"/>
            <p:cNvSpPr/>
            <p:nvPr/>
          </p:nvSpPr>
          <p:spPr>
            <a:xfrm flipV="1">
              <a:off x="2028131" y="55756"/>
              <a:ext cx="898429" cy="898430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18" name="그룹"/>
          <p:cNvGrpSpPr/>
          <p:nvPr/>
        </p:nvGrpSpPr>
        <p:grpSpPr>
          <a:xfrm>
            <a:off x="3788742" y="3536950"/>
            <a:ext cx="5662535" cy="955496"/>
            <a:chOff x="0" y="0"/>
            <a:chExt cx="5662534" cy="955495"/>
          </a:xfrm>
        </p:grpSpPr>
        <p:sp>
          <p:nvSpPr>
            <p:cNvPr id="216" name="Chain code (installed)"/>
            <p:cNvSpPr txBox="1"/>
            <p:nvPr/>
          </p:nvSpPr>
          <p:spPr>
            <a:xfrm>
              <a:off x="0" y="0"/>
              <a:ext cx="156051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Chain code</a:t>
              </a:r>
              <a:br/>
              <a:r>
                <a:t>(installed)</a:t>
              </a:r>
            </a:p>
          </p:txBody>
        </p:sp>
        <p:sp>
          <p:nvSpPr>
            <p:cNvPr id="217" name="Chain code (installed)"/>
            <p:cNvSpPr txBox="1"/>
            <p:nvPr/>
          </p:nvSpPr>
          <p:spPr>
            <a:xfrm>
              <a:off x="4102021" y="66495"/>
              <a:ext cx="1560514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/>
              </a:pPr>
              <a:r>
                <a:t>Chain code</a:t>
              </a:r>
              <a:br/>
              <a:r>
                <a:t>(installed)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8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&lt;Network Structure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&lt;Network Structure&gt;</a:t>
            </a:r>
          </a:p>
        </p:txBody>
      </p:sp>
      <p:sp>
        <p:nvSpPr>
          <p:cNvPr id="221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r>
              <a:t>High-level view</a:t>
            </a:r>
          </a:p>
        </p:txBody>
      </p:sp>
      <p:sp>
        <p:nvSpPr>
          <p:cNvPr id="222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4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5" name="Orderer"/>
          <p:cNvSpPr/>
          <p:nvPr/>
        </p:nvSpPr>
        <p:spPr>
          <a:xfrm>
            <a:off x="1312912" y="687278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Orderer</a:t>
            </a:r>
          </a:p>
        </p:txBody>
      </p:sp>
      <p:sp>
        <p:nvSpPr>
          <p:cNvPr id="226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r>
              <a:t>Org1</a:t>
            </a:r>
          </a:p>
        </p:txBody>
      </p:sp>
      <p:sp>
        <p:nvSpPr>
          <p:cNvPr id="229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r>
              <a:t>Org2</a:t>
            </a:r>
          </a:p>
        </p:txBody>
      </p:sp>
      <p:sp>
        <p:nvSpPr>
          <p:cNvPr id="230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33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34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35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36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7" name="Chain code (installed)"/>
          <p:cNvSpPr txBox="1"/>
          <p:nvPr/>
        </p:nvSpPr>
        <p:spPr>
          <a:xfrm>
            <a:off x="3788742" y="3536950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38" name="Chain code (installed)"/>
          <p:cNvSpPr txBox="1"/>
          <p:nvPr/>
        </p:nvSpPr>
        <p:spPr>
          <a:xfrm>
            <a:off x="7890764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grpSp>
        <p:nvGrpSpPr>
          <p:cNvPr id="242" name="그룹"/>
          <p:cNvGrpSpPr/>
          <p:nvPr/>
        </p:nvGrpSpPr>
        <p:grpSpPr>
          <a:xfrm>
            <a:off x="4037643" y="5645150"/>
            <a:ext cx="3656762" cy="2683055"/>
            <a:chOff x="0" y="0"/>
            <a:chExt cx="3656761" cy="2683054"/>
          </a:xfrm>
        </p:grpSpPr>
        <p:sp>
          <p:nvSpPr>
            <p:cNvPr id="239" name="선"/>
            <p:cNvSpPr/>
            <p:nvPr/>
          </p:nvSpPr>
          <p:spPr>
            <a:xfrm flipV="1">
              <a:off x="185324" y="0"/>
              <a:ext cx="1" cy="1984978"/>
            </a:xfrm>
            <a:prstGeom prst="line">
              <a:avLst/>
            </a:prstGeom>
            <a:noFill/>
            <a:ln w="63500" cap="flat">
              <a:solidFill>
                <a:srgbClr val="F4FFF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선"/>
            <p:cNvSpPr/>
            <p:nvPr/>
          </p:nvSpPr>
          <p:spPr>
            <a:xfrm>
              <a:off x="159443" y="1979984"/>
              <a:ext cx="349731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100"/>
            <p:cNvSpPr txBox="1"/>
            <p:nvPr/>
          </p:nvSpPr>
          <p:spPr>
            <a:xfrm>
              <a:off x="0" y="2060754"/>
              <a:ext cx="226362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t>100</a:t>
              </a:r>
            </a:p>
          </p:txBody>
        </p:sp>
      </p:grpSp>
      <p:sp>
        <p:nvSpPr>
          <p:cNvPr id="243" name="CLI"/>
          <p:cNvSpPr/>
          <p:nvPr/>
        </p:nvSpPr>
        <p:spPr>
          <a:xfrm>
            <a:off x="7836569" y="6872783"/>
            <a:ext cx="4079777" cy="1361183"/>
          </a:xfrm>
          <a:prstGeom prst="rect">
            <a:avLst/>
          </a:prstGeom>
          <a:ln w="25400">
            <a:solidFill>
              <a:srgbClr val="0B6F4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CLI</a:t>
            </a:r>
          </a:p>
        </p:txBody>
      </p:sp>
      <p:grpSp>
        <p:nvGrpSpPr>
          <p:cNvPr id="246" name="그룹"/>
          <p:cNvGrpSpPr/>
          <p:nvPr/>
        </p:nvGrpSpPr>
        <p:grpSpPr>
          <a:xfrm>
            <a:off x="5880100" y="5402611"/>
            <a:ext cx="3066902" cy="1654286"/>
            <a:chOff x="0" y="0"/>
            <a:chExt cx="3066901" cy="1654285"/>
          </a:xfrm>
        </p:grpSpPr>
        <p:sp>
          <p:nvSpPr>
            <p:cNvPr id="244" name="init(“A”,100, “B”, 200)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init(“A”,100, “B”, 200)</a:t>
              </a:r>
            </a:p>
          </p:txBody>
        </p:sp>
        <p:sp>
          <p:nvSpPr>
            <p:cNvPr id="245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49" name="그룹"/>
          <p:cNvGrpSpPr/>
          <p:nvPr/>
        </p:nvGrpSpPr>
        <p:grpSpPr>
          <a:xfrm>
            <a:off x="4880049" y="5263887"/>
            <a:ext cx="3066902" cy="1765826"/>
            <a:chOff x="0" y="0"/>
            <a:chExt cx="3066901" cy="1765825"/>
          </a:xfrm>
        </p:grpSpPr>
        <p:sp>
          <p:nvSpPr>
            <p:cNvPr id="247" name="query(“A”)"/>
            <p:cNvSpPr/>
            <p:nvPr/>
          </p:nvSpPr>
          <p:spPr>
            <a:xfrm>
              <a:off x="0" y="96770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query(“A”)</a:t>
              </a:r>
            </a:p>
          </p:txBody>
        </p:sp>
        <p:sp>
          <p:nvSpPr>
            <p:cNvPr id="248" name="선"/>
            <p:cNvSpPr/>
            <p:nvPr/>
          </p:nvSpPr>
          <p:spPr>
            <a:xfrm flipH="1" flipV="1">
              <a:off x="351510" y="-1"/>
              <a:ext cx="1009970" cy="100997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2" animBg="1" advAuto="0"/>
      <p:bldP spid="249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&lt;Network Structure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&lt;Network Structure&gt;</a:t>
            </a:r>
          </a:p>
        </p:txBody>
      </p:sp>
      <p:sp>
        <p:nvSpPr>
          <p:cNvPr id="252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r>
              <a:t>High-level view</a:t>
            </a:r>
          </a:p>
        </p:txBody>
      </p:sp>
      <p:sp>
        <p:nvSpPr>
          <p:cNvPr id="253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Orderer"/>
          <p:cNvSpPr/>
          <p:nvPr/>
        </p:nvSpPr>
        <p:spPr>
          <a:xfrm>
            <a:off x="1312912" y="687278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Orderer</a:t>
            </a:r>
          </a:p>
        </p:txBody>
      </p:sp>
      <p:sp>
        <p:nvSpPr>
          <p:cNvPr id="257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r>
              <a:t>Org1</a:t>
            </a:r>
          </a:p>
        </p:txBody>
      </p:sp>
      <p:sp>
        <p:nvSpPr>
          <p:cNvPr id="260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r>
              <a:t>Org2</a:t>
            </a:r>
          </a:p>
        </p:txBody>
      </p:sp>
      <p:sp>
        <p:nvSpPr>
          <p:cNvPr id="261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3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64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65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266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267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Chain code (installed)"/>
          <p:cNvSpPr txBox="1"/>
          <p:nvPr/>
        </p:nvSpPr>
        <p:spPr>
          <a:xfrm>
            <a:off x="3788742" y="3536950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69" name="Chain code (installed)"/>
          <p:cNvSpPr txBox="1"/>
          <p:nvPr/>
        </p:nvSpPr>
        <p:spPr>
          <a:xfrm>
            <a:off x="7890764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sp>
        <p:nvSpPr>
          <p:cNvPr id="270" name="CLI"/>
          <p:cNvSpPr/>
          <p:nvPr/>
        </p:nvSpPr>
        <p:spPr>
          <a:xfrm>
            <a:off x="7595542" y="7084243"/>
            <a:ext cx="4079777" cy="1361183"/>
          </a:xfrm>
          <a:prstGeom prst="rect">
            <a:avLst/>
          </a:prstGeom>
          <a:ln w="25400">
            <a:solidFill>
              <a:srgbClr val="0B6F4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CLI</a:t>
            </a:r>
          </a:p>
        </p:txBody>
      </p:sp>
      <p:grpSp>
        <p:nvGrpSpPr>
          <p:cNvPr id="273" name="그룹"/>
          <p:cNvGrpSpPr/>
          <p:nvPr/>
        </p:nvGrpSpPr>
        <p:grpSpPr>
          <a:xfrm>
            <a:off x="8242300" y="5319657"/>
            <a:ext cx="3066902" cy="1654286"/>
            <a:chOff x="0" y="0"/>
            <a:chExt cx="3066901" cy="1654285"/>
          </a:xfrm>
        </p:grpSpPr>
        <p:sp>
          <p:nvSpPr>
            <p:cNvPr id="271" name="Install chain code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Install chain code</a:t>
              </a:r>
            </a:p>
          </p:txBody>
        </p:sp>
        <p:sp>
          <p:nvSpPr>
            <p:cNvPr id="272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76" name="그룹"/>
          <p:cNvGrpSpPr/>
          <p:nvPr/>
        </p:nvGrpSpPr>
        <p:grpSpPr>
          <a:xfrm>
            <a:off x="4880049" y="5263887"/>
            <a:ext cx="3066902" cy="1765826"/>
            <a:chOff x="0" y="0"/>
            <a:chExt cx="3066901" cy="1765825"/>
          </a:xfrm>
        </p:grpSpPr>
        <p:sp>
          <p:nvSpPr>
            <p:cNvPr id="274" name="invoke(“A”, “B”, 10)"/>
            <p:cNvSpPr/>
            <p:nvPr/>
          </p:nvSpPr>
          <p:spPr>
            <a:xfrm>
              <a:off x="0" y="96770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invoke(“A”, “B”, 10)</a:t>
              </a:r>
            </a:p>
          </p:txBody>
        </p:sp>
        <p:sp>
          <p:nvSpPr>
            <p:cNvPr id="275" name="선"/>
            <p:cNvSpPr/>
            <p:nvPr/>
          </p:nvSpPr>
          <p:spPr>
            <a:xfrm flipH="1" flipV="1">
              <a:off x="351510" y="-1"/>
              <a:ext cx="1009970" cy="1009971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77" name="Chain code (installed)"/>
          <p:cNvSpPr txBox="1"/>
          <p:nvPr/>
        </p:nvSpPr>
        <p:spPr>
          <a:xfrm>
            <a:off x="10010601" y="3603445"/>
            <a:ext cx="156051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Chain code</a:t>
            </a:r>
            <a:br/>
            <a:r>
              <a:t>(installed)</a:t>
            </a:r>
          </a:p>
        </p:txBody>
      </p:sp>
      <p:grpSp>
        <p:nvGrpSpPr>
          <p:cNvPr id="280" name="그룹"/>
          <p:cNvGrpSpPr/>
          <p:nvPr/>
        </p:nvGrpSpPr>
        <p:grpSpPr>
          <a:xfrm>
            <a:off x="8101979" y="4849121"/>
            <a:ext cx="3066903" cy="1654287"/>
            <a:chOff x="0" y="0"/>
            <a:chExt cx="3066901" cy="1654285"/>
          </a:xfrm>
        </p:grpSpPr>
        <p:sp>
          <p:nvSpPr>
            <p:cNvPr id="278" name="query(“A”)"/>
            <p:cNvSpPr/>
            <p:nvPr/>
          </p:nvSpPr>
          <p:spPr>
            <a:xfrm>
              <a:off x="0" y="856169"/>
              <a:ext cx="3066902" cy="7981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000000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r>
                <a:t>query(“A”)</a:t>
              </a:r>
            </a:p>
          </p:txBody>
        </p:sp>
        <p:sp>
          <p:nvSpPr>
            <p:cNvPr id="279" name="선"/>
            <p:cNvSpPr/>
            <p:nvPr/>
          </p:nvSpPr>
          <p:spPr>
            <a:xfrm flipV="1">
              <a:off x="1361480" y="0"/>
              <a:ext cx="898429" cy="898429"/>
            </a:xfrm>
            <a:prstGeom prst="line">
              <a:avLst/>
            </a:prstGeom>
            <a:noFill/>
            <a:ln w="889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84" name="그룹"/>
          <p:cNvGrpSpPr/>
          <p:nvPr/>
        </p:nvGrpSpPr>
        <p:grpSpPr>
          <a:xfrm>
            <a:off x="10066610" y="5728530"/>
            <a:ext cx="2263629" cy="2637775"/>
            <a:chOff x="0" y="0"/>
            <a:chExt cx="2263627" cy="2637774"/>
          </a:xfrm>
        </p:grpSpPr>
        <p:sp>
          <p:nvSpPr>
            <p:cNvPr id="281" name="선"/>
            <p:cNvSpPr/>
            <p:nvPr/>
          </p:nvSpPr>
          <p:spPr>
            <a:xfrm flipV="1">
              <a:off x="1404523" y="0"/>
              <a:ext cx="1" cy="1984978"/>
            </a:xfrm>
            <a:prstGeom prst="line">
              <a:avLst/>
            </a:prstGeom>
            <a:noFill/>
            <a:ln w="63500" cap="flat">
              <a:solidFill>
                <a:srgbClr val="F4FFF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2" name="선"/>
            <p:cNvSpPr/>
            <p:nvPr/>
          </p:nvSpPr>
          <p:spPr>
            <a:xfrm flipH="1">
              <a:off x="388729" y="1947404"/>
              <a:ext cx="1015315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90"/>
            <p:cNvSpPr txBox="1"/>
            <p:nvPr/>
          </p:nvSpPr>
          <p:spPr>
            <a:xfrm>
              <a:off x="0" y="2015474"/>
              <a:ext cx="2263628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t>90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2" animBg="1" advAuto="0"/>
      <p:bldP spid="276" grpId="1" animBg="1" advAuto="0"/>
      <p:bldP spid="277" grpId="3" animBg="1" advAuto="0"/>
      <p:bldP spid="280" grpId="4" animBg="1" advAuto="0"/>
      <p:bldP spid="28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sp>
        <p:nvSpPr>
          <p:cNvPr id="287" name="./byfn.sh down"/>
          <p:cNvSpPr txBox="1"/>
          <p:nvPr/>
        </p:nvSpPr>
        <p:spPr>
          <a:xfrm>
            <a:off x="327367" y="1476103"/>
            <a:ext cx="295386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40631" indent="-240631" algn="l">
              <a:buSzPct val="75000"/>
              <a:buChar char="•"/>
              <a:defRPr sz="2000"/>
            </a:pPr>
            <a:r>
              <a:t>.</a:t>
            </a:r>
            <a:r>
              <a:rPr sz="3000"/>
              <a:t>/byfn.sh down   </a:t>
            </a:r>
          </a:p>
        </p:txBody>
      </p:sp>
      <p:sp>
        <p:nvSpPr>
          <p:cNvPr id="288" name="네트워크를 중단하고 시스템을 지움"/>
          <p:cNvSpPr txBox="1"/>
          <p:nvPr/>
        </p:nvSpPr>
        <p:spPr>
          <a:xfrm>
            <a:off x="430008" y="2512059"/>
            <a:ext cx="12144784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>
              <a:lnSpc>
                <a:spcPct val="120000"/>
              </a:lnSpc>
              <a:buSzPct val="75000"/>
              <a:buChar char="-"/>
              <a:defRPr sz="3000"/>
            </a:lvl1pPr>
          </a:lstStyle>
          <a:p>
            <a:r>
              <a:t>네트워크를 중단하고 시스템을 지움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68225" y="6458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24" name="Curl…"/>
          <p:cNvSpPr txBox="1"/>
          <p:nvPr/>
        </p:nvSpPr>
        <p:spPr>
          <a:xfrm>
            <a:off x="460787" y="2139950"/>
            <a:ext cx="8298626" cy="547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Curl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Docker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Go (1.11.x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Node.js (8.x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Python (2.7 version)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Git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Clone Fabric Sample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Install Libraries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27" name="Curl - sudo apt-get install curl / curl —version…"/>
          <p:cNvSpPr txBox="1"/>
          <p:nvPr/>
        </p:nvSpPr>
        <p:spPr>
          <a:xfrm>
            <a:off x="304716" y="1395729"/>
            <a:ext cx="12395368" cy="762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Curl </a:t>
            </a:r>
            <a:r>
              <a:rPr sz="2000"/>
              <a:t>- sudo apt-get install curl / curl —version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Docker - </a:t>
            </a:r>
            <a:r>
              <a:rPr sz="2000"/>
              <a:t>wget https://download.docker.com/linux/ubuntu/dists/xenial/pool/stable/amd64/</a:t>
            </a:r>
            <a:r>
              <a:rPr sz="2000" u="sng">
                <a:hlinkClick r:id="rId2"/>
              </a:rPr>
              <a:t>docker-ce_17.06.2~ce-0~ubuntu_amd64.deb</a:t>
            </a:r>
            <a:r>
              <a:rPr sz="2000">
                <a:solidFill>
                  <a:srgbClr val="000000"/>
                </a:solidFill>
              </a:rPr>
              <a:t>  </a:t>
            </a:r>
            <a:r>
              <a:rPr sz="2000">
                <a:solidFill>
                  <a:srgbClr val="FEFEFE"/>
                </a:solidFill>
              </a:rPr>
              <a:t>/ dpkg i </a:t>
            </a:r>
            <a:r>
              <a:rPr sz="2000" u="sng">
                <a:hlinkClick r:id="rId2"/>
              </a:rPr>
              <a:t>docker-ce_17.06.2~ce-0~ubuntu_amd64.deb</a:t>
            </a:r>
            <a:r>
              <a:rPr sz="2000">
                <a:solidFill>
                  <a:srgbClr val="000000"/>
                </a:solidFill>
              </a:rPr>
              <a:t>  </a:t>
            </a:r>
            <a:r>
              <a:rPr sz="2000">
                <a:solidFill>
                  <a:srgbClr val="FEFEFE"/>
                </a:solidFill>
              </a:rPr>
              <a:t>/ docker —version / docker run hello-world.    //// docker-compose -&gt; apt-get install python-pip / pip —version / pip install docker-compose</a:t>
            </a:r>
            <a:endParaRPr>
              <a:solidFill>
                <a:srgbClr val="FEFEFE"/>
              </a:solidFill>
            </a:endParaRP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Go - </a:t>
            </a:r>
            <a:r>
              <a:rPr sz="2000"/>
              <a:t>https://medium.com/@RidhamTarpara/install-go-1-11-on-ubuntu-18-04-16-04-lts-8c098c503c5f// go version (v1.11)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Node.js - </a:t>
            </a:r>
            <a:r>
              <a:rPr sz="2000"/>
              <a:t>sudo apt install nodejs / node —version (v8.9.4)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Python - </a:t>
            </a:r>
            <a:r>
              <a:rPr sz="2000"/>
              <a:t>sudo apt install python / python —version (v2.7.12)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Git - </a:t>
            </a:r>
            <a:r>
              <a:rPr sz="2000"/>
              <a:t>sudo apt install git / git —version (v2.20.1)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Libltdl - </a:t>
            </a:r>
            <a:r>
              <a:rPr sz="2000"/>
              <a:t>apt-get install libltdl-dev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Clone Fabric Sample</a:t>
            </a:r>
          </a:p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Install Libraries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68225" y="6458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30" name="&lt;Atom install&gt;…"/>
          <p:cNvSpPr txBox="1"/>
          <p:nvPr/>
        </p:nvSpPr>
        <p:spPr>
          <a:xfrm>
            <a:off x="333787" y="2012949"/>
            <a:ext cx="10004742" cy="478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</a:pPr>
            <a:r>
              <a:t>&lt;Atom install&gt;</a:t>
            </a:r>
          </a:p>
          <a:p>
            <a:pPr algn="l">
              <a:lnSpc>
                <a:spcPct val="120000"/>
              </a:lnSpc>
            </a:pPr>
            <a:r>
              <a:t>add-apt-repository ppa:webupd8team/atom</a:t>
            </a:r>
          </a:p>
          <a:p>
            <a:pPr algn="l">
              <a:lnSpc>
                <a:spcPct val="120000"/>
              </a:lnSpc>
            </a:pPr>
            <a:r>
              <a:t>apt-get update</a:t>
            </a:r>
          </a:p>
          <a:p>
            <a:pPr algn="l">
              <a:lnSpc>
                <a:spcPct val="120000"/>
              </a:lnSpc>
            </a:pPr>
            <a:r>
              <a:t>apt-get install atom</a:t>
            </a:r>
          </a:p>
          <a:p>
            <a:pPr algn="l">
              <a:lnSpc>
                <a:spcPct val="120000"/>
              </a:lnSpc>
            </a:pPr>
            <a:endParaRPr/>
          </a:p>
          <a:p>
            <a:pPr algn="l">
              <a:lnSpc>
                <a:spcPct val="120000"/>
              </a:lnSpc>
            </a:pPr>
            <a:r>
              <a:t>&lt;Atom start&gt;</a:t>
            </a:r>
          </a:p>
          <a:p>
            <a:pPr algn="l">
              <a:lnSpc>
                <a:spcPct val="120000"/>
              </a:lnSpc>
            </a:pPr>
            <a:r>
              <a:t>Atom &amp;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33" name="Clone fabric-samples…"/>
          <p:cNvSpPr txBox="1"/>
          <p:nvPr/>
        </p:nvSpPr>
        <p:spPr>
          <a:xfrm>
            <a:off x="304716" y="1399539"/>
            <a:ext cx="12395368" cy="6395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fabric-samples</a:t>
            </a:r>
          </a:p>
          <a:p>
            <a:pPr lvl="1" algn="l">
              <a:lnSpc>
                <a:spcPct val="120000"/>
              </a:lnSpc>
            </a:pPr>
            <a:r>
              <a:t>    </a:t>
            </a:r>
            <a:r>
              <a:rPr sz="2000"/>
              <a:t>- Hyperledger Fabric의 기능 및 작동에 대해 스크립트를 제공하여 자세히 알아볼 수 있음</a:t>
            </a:r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r>
              <a:rPr sz="2000"/>
              <a:t>        </a:t>
            </a:r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  <a:p>
            <a:pPr lvl="1" algn="l">
              <a:lnSpc>
                <a:spcPct val="120000"/>
              </a:lnSpc>
            </a:pPr>
            <a:endParaRPr sz="2000"/>
          </a:p>
        </p:txBody>
      </p:sp>
      <p:pic>
        <p:nvPicPr>
          <p:cNvPr id="134" name="hyper_1.png" descr="hyper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3939" y="3003550"/>
            <a:ext cx="8971797" cy="425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37" name="Clone fabric-samples…"/>
          <p:cNvSpPr txBox="1"/>
          <p:nvPr/>
        </p:nvSpPr>
        <p:spPr>
          <a:xfrm>
            <a:off x="304716" y="1264919"/>
            <a:ext cx="12395368" cy="23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fabric-samples</a:t>
            </a:r>
          </a:p>
          <a:p>
            <a:pPr lvl="3" algn="l">
              <a:lnSpc>
                <a:spcPct val="120000"/>
              </a:lnSpc>
            </a:pPr>
            <a:r>
              <a:t>   </a:t>
            </a:r>
            <a:r>
              <a:rPr sz="2000"/>
              <a:t> - Hyperledger Fabric에 필요한 모든 도커 이미지를 미리 로드하고 ‘latest’ 태그로 지정하고 다운로드. </a:t>
            </a:r>
            <a:br>
              <a:rPr sz="2000"/>
            </a:br>
            <a:r>
              <a:rPr sz="2000"/>
              <a:t>         (선택적으로 fabric, fabric-ca third party 이미지의 버전을 각 1.4.0 1.40. 0.4.14)</a:t>
            </a:r>
          </a:p>
          <a:p>
            <a:pPr lvl="1" algn="l">
              <a:lnSpc>
                <a:spcPct val="120000"/>
              </a:lnSpc>
            </a:pPr>
            <a:endParaRPr sz="2000"/>
          </a:p>
        </p:txBody>
      </p:sp>
      <p:pic>
        <p:nvPicPr>
          <p:cNvPr id="138" name="hyper_2.png" descr="hyper_2.png"/>
          <p:cNvPicPr>
            <a:picLocks noChangeAspect="1"/>
          </p:cNvPicPr>
          <p:nvPr/>
        </p:nvPicPr>
        <p:blipFill>
          <a:blip r:embed="rId2">
            <a:extLst/>
          </a:blip>
          <a:srcRect l="3154"/>
          <a:stretch>
            <a:fillRect/>
          </a:stretch>
        </p:blipFill>
        <p:spPr>
          <a:xfrm>
            <a:off x="102393" y="1883370"/>
            <a:ext cx="12799999" cy="7434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hyper_3.png" descr="hyper_3.png"/>
          <p:cNvPicPr>
            <a:picLocks noChangeAspect="1"/>
          </p:cNvPicPr>
          <p:nvPr/>
        </p:nvPicPr>
        <p:blipFill>
          <a:blip r:embed="rId3">
            <a:extLst/>
          </a:blip>
          <a:srcRect l="3303"/>
          <a:stretch>
            <a:fillRect/>
          </a:stretch>
        </p:blipFill>
        <p:spPr>
          <a:xfrm>
            <a:off x="116879" y="2076841"/>
            <a:ext cx="12770915" cy="7429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hyper_4.png" descr="hyper_4.png"/>
          <p:cNvPicPr>
            <a:picLocks noChangeAspect="1"/>
          </p:cNvPicPr>
          <p:nvPr/>
        </p:nvPicPr>
        <p:blipFill>
          <a:blip r:embed="rId4">
            <a:extLst/>
          </a:blip>
          <a:srcRect l="3093"/>
          <a:stretch>
            <a:fillRect/>
          </a:stretch>
        </p:blipFill>
        <p:spPr>
          <a:xfrm>
            <a:off x="-206574" y="1964332"/>
            <a:ext cx="12529020" cy="7272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39" grpId="2" animBg="1" advAuto="0"/>
      <p:bldP spid="140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&lt;Prerequisites Install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&lt;Prerequisites Install&gt;</a:t>
            </a:r>
          </a:p>
        </p:txBody>
      </p:sp>
      <p:sp>
        <p:nvSpPr>
          <p:cNvPr id="143" name="Clone Fabric Sample…"/>
          <p:cNvSpPr txBox="1"/>
          <p:nvPr/>
        </p:nvSpPr>
        <p:spPr>
          <a:xfrm>
            <a:off x="304716" y="1490827"/>
            <a:ext cx="12395368" cy="2052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20000"/>
              </a:lnSpc>
              <a:buSzPct val="75000"/>
              <a:buChar char="•"/>
              <a:defRPr sz="3000"/>
            </a:pPr>
            <a:r>
              <a:t>Clone Fabric Sample</a:t>
            </a:r>
          </a:p>
          <a:p>
            <a:pPr lvl="2" algn="l">
              <a:lnSpc>
                <a:spcPct val="120000"/>
              </a:lnSpc>
            </a:pPr>
            <a:r>
              <a:rPr sz="2000"/>
              <a:t>      - fabric samples의 /bin 디렉토리에 지정된 버전에 대한 Hyperledger Fabric 플랫폼 별 바이너리 및 구성 파일 설치</a:t>
            </a:r>
          </a:p>
          <a:p>
            <a:pPr lvl="2" algn="l">
              <a:lnSpc>
                <a:spcPct val="120000"/>
              </a:lnSpc>
            </a:pPr>
            <a:endParaRPr sz="2000"/>
          </a:p>
          <a:p>
            <a:pPr lvl="2" algn="l">
              <a:lnSpc>
                <a:spcPct val="120000"/>
              </a:lnSpc>
            </a:pPr>
            <a:endParaRPr sz="2000"/>
          </a:p>
        </p:txBody>
      </p:sp>
      <p:pic>
        <p:nvPicPr>
          <p:cNvPr id="144" name="hyper_5.png" descr="hyper_5.png"/>
          <p:cNvPicPr>
            <a:picLocks noChangeAspect="1"/>
          </p:cNvPicPr>
          <p:nvPr/>
        </p:nvPicPr>
        <p:blipFill>
          <a:blip r:embed="rId2">
            <a:extLst/>
          </a:blip>
          <a:srcRect l="3189" b="10097"/>
          <a:stretch>
            <a:fillRect/>
          </a:stretch>
        </p:blipFill>
        <p:spPr>
          <a:xfrm>
            <a:off x="605631" y="2803128"/>
            <a:ext cx="12010449" cy="62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&lt;Network Structure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&lt;Network Structure&gt;</a:t>
            </a:r>
          </a:p>
        </p:txBody>
      </p:sp>
      <p:sp>
        <p:nvSpPr>
          <p:cNvPr id="147" name="High-level view"/>
          <p:cNvSpPr txBox="1"/>
          <p:nvPr/>
        </p:nvSpPr>
        <p:spPr>
          <a:xfrm>
            <a:off x="610019" y="1644650"/>
            <a:ext cx="365676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>
              <a:buSzPct val="32000"/>
              <a:buBlip>
                <a:blip r:embed="rId2"/>
              </a:buBlip>
            </a:lvl1pPr>
          </a:lstStyle>
          <a:p>
            <a:r>
              <a:t>High-level view</a:t>
            </a:r>
          </a:p>
        </p:txBody>
      </p:sp>
      <p:sp>
        <p:nvSpPr>
          <p:cNvPr id="148" name="직사각형"/>
          <p:cNvSpPr/>
          <p:nvPr/>
        </p:nvSpPr>
        <p:spPr>
          <a:xfrm>
            <a:off x="1288529" y="2861853"/>
            <a:ext cx="4568081" cy="3576688"/>
          </a:xfrm>
          <a:prstGeom prst="rect">
            <a:avLst/>
          </a:prstGeom>
          <a:ln w="63500" cap="rnd">
            <a:solidFill>
              <a:srgbClr val="6C130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" name="직사각형"/>
          <p:cNvSpPr/>
          <p:nvPr/>
        </p:nvSpPr>
        <p:spPr>
          <a:xfrm>
            <a:off x="7351390" y="2861853"/>
            <a:ext cx="4568081" cy="3576688"/>
          </a:xfrm>
          <a:prstGeom prst="rect">
            <a:avLst/>
          </a:prstGeom>
          <a:ln w="63500" cap="rnd">
            <a:solidFill>
              <a:srgbClr val="0B1DFF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" name="직사각형"/>
          <p:cNvSpPr/>
          <p:nvPr/>
        </p:nvSpPr>
        <p:spPr>
          <a:xfrm>
            <a:off x="800100" y="2397174"/>
            <a:ext cx="11640840" cy="6407052"/>
          </a:xfrm>
          <a:prstGeom prst="rect">
            <a:avLst/>
          </a:prstGeom>
          <a:ln w="25400">
            <a:solidFill>
              <a:srgbClr val="A6A6A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" name="Orderer"/>
          <p:cNvSpPr/>
          <p:nvPr/>
        </p:nvSpPr>
        <p:spPr>
          <a:xfrm>
            <a:off x="4462512" y="6995343"/>
            <a:ext cx="4079776" cy="1361183"/>
          </a:xfrm>
          <a:prstGeom prst="rect">
            <a:avLst/>
          </a:prstGeom>
          <a:ln w="25400">
            <a:solidFill>
              <a:srgbClr val="24242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2D2D2D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r>
              <a:t>Orderer</a:t>
            </a:r>
          </a:p>
        </p:txBody>
      </p:sp>
      <p:sp>
        <p:nvSpPr>
          <p:cNvPr id="152" name="직사각형"/>
          <p:cNvSpPr/>
          <p:nvPr/>
        </p:nvSpPr>
        <p:spPr>
          <a:xfrm>
            <a:off x="1803400" y="3492500"/>
            <a:ext cx="1515716" cy="2192834"/>
          </a:xfrm>
          <a:prstGeom prst="rect">
            <a:avLst/>
          </a:prstGeom>
          <a:ln w="25400">
            <a:solidFill>
              <a:srgbClr val="59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직사각형"/>
          <p:cNvSpPr/>
          <p:nvPr/>
        </p:nvSpPr>
        <p:spPr>
          <a:xfrm>
            <a:off x="3801442" y="3492500"/>
            <a:ext cx="1515716" cy="2192834"/>
          </a:xfrm>
          <a:prstGeom prst="rect">
            <a:avLst/>
          </a:prstGeom>
          <a:ln w="25400">
            <a:solidFill>
              <a:srgbClr val="4D0A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Org1"/>
          <p:cNvSpPr txBox="1"/>
          <p:nvPr/>
        </p:nvSpPr>
        <p:spPr>
          <a:xfrm>
            <a:off x="3064912" y="5810250"/>
            <a:ext cx="10153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A040B"/>
                </a:solidFill>
              </a:defRPr>
            </a:lvl1pPr>
          </a:lstStyle>
          <a:p>
            <a:r>
              <a:t>Org1</a:t>
            </a:r>
          </a:p>
        </p:txBody>
      </p:sp>
      <p:sp>
        <p:nvSpPr>
          <p:cNvPr id="155" name="Org2"/>
          <p:cNvSpPr txBox="1"/>
          <p:nvPr/>
        </p:nvSpPr>
        <p:spPr>
          <a:xfrm>
            <a:off x="9085304" y="5810250"/>
            <a:ext cx="11002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2C4BFF"/>
                </a:solidFill>
              </a:defRPr>
            </a:lvl1pPr>
          </a:lstStyle>
          <a:p>
            <a:r>
              <a:t>Org2</a:t>
            </a:r>
          </a:p>
        </p:txBody>
      </p:sp>
      <p:sp>
        <p:nvSpPr>
          <p:cNvPr id="156" name="직사각형"/>
          <p:cNvSpPr/>
          <p:nvPr/>
        </p:nvSpPr>
        <p:spPr>
          <a:xfrm>
            <a:off x="7912100" y="3492500"/>
            <a:ext cx="1515716" cy="2192834"/>
          </a:xfrm>
          <a:prstGeom prst="rect">
            <a:avLst/>
          </a:prstGeom>
          <a:ln w="25400">
            <a:solidFill>
              <a:srgbClr val="050FA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직사각형"/>
          <p:cNvSpPr/>
          <p:nvPr/>
        </p:nvSpPr>
        <p:spPr>
          <a:xfrm>
            <a:off x="10033000" y="3492500"/>
            <a:ext cx="1515716" cy="2192834"/>
          </a:xfrm>
          <a:prstGeom prst="rect">
            <a:avLst/>
          </a:prstGeom>
          <a:ln w="25400">
            <a:solidFill>
              <a:srgbClr val="000B9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" name="Peer1"/>
          <p:cNvSpPr txBox="1"/>
          <p:nvPr/>
        </p:nvSpPr>
        <p:spPr>
          <a:xfrm>
            <a:off x="20667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6C0500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159" name="(Anchor) peer0"/>
          <p:cNvSpPr txBox="1"/>
          <p:nvPr/>
        </p:nvSpPr>
        <p:spPr>
          <a:xfrm>
            <a:off x="3801363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6C0500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160" name="Peer1"/>
          <p:cNvSpPr txBox="1"/>
          <p:nvPr/>
        </p:nvSpPr>
        <p:spPr>
          <a:xfrm>
            <a:off x="10296306" y="5060950"/>
            <a:ext cx="98910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80E6C"/>
                </a:solidFill>
              </a:defRPr>
            </a:lvl1pPr>
          </a:lstStyle>
          <a:p>
            <a:r>
              <a:t>Peer1</a:t>
            </a:r>
          </a:p>
        </p:txBody>
      </p:sp>
      <p:sp>
        <p:nvSpPr>
          <p:cNvPr id="161" name="(Anchor) peer0"/>
          <p:cNvSpPr txBox="1"/>
          <p:nvPr/>
        </p:nvSpPr>
        <p:spPr>
          <a:xfrm>
            <a:off x="7912021" y="4597400"/>
            <a:ext cx="1515873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0A186C"/>
                </a:solidFill>
              </a:defRPr>
            </a:pPr>
            <a:r>
              <a:t>(Anchor)</a:t>
            </a:r>
            <a:br/>
            <a:r>
              <a:t>peer0</a:t>
            </a:r>
          </a:p>
        </p:txBody>
      </p:sp>
      <p:sp>
        <p:nvSpPr>
          <p:cNvPr id="162" name="선"/>
          <p:cNvSpPr/>
          <p:nvPr/>
        </p:nvSpPr>
        <p:spPr>
          <a:xfrm>
            <a:off x="5304631" y="4650196"/>
            <a:ext cx="2631778" cy="1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B2C80"/>
            </a:gs>
            <a:gs pos="100000">
              <a:schemeClr val="accent6">
                <a:hueOff val="7068528"/>
                <a:satOff val="-63217"/>
                <a:lumOff val="2133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&lt;Build Network&gt;"/>
          <p:cNvSpPr txBox="1">
            <a:spLocks noGrp="1"/>
          </p:cNvSpPr>
          <p:nvPr>
            <p:ph type="ctrTitle"/>
          </p:nvPr>
        </p:nvSpPr>
        <p:spPr>
          <a:xfrm>
            <a:off x="317425" y="214027"/>
            <a:ext cx="8483750" cy="89922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r>
              <a:t>&lt;Build Network&gt;</a:t>
            </a:r>
          </a:p>
        </p:txBody>
      </p:sp>
      <p:pic>
        <p:nvPicPr>
          <p:cNvPr id="165" name="스크린샷 2019-03-13 오후 10.23.31.png" descr="스크린샷 2019-03-13 오후 10.23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" y="793750"/>
            <a:ext cx="11806199" cy="583120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abric-samples 안에 많은 샘플이 포함되어 있음…"/>
          <p:cNvSpPr txBox="1"/>
          <p:nvPr/>
        </p:nvSpPr>
        <p:spPr>
          <a:xfrm>
            <a:off x="771867" y="5893798"/>
            <a:ext cx="49098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/>
            </a:pPr>
            <a:r>
              <a:t>fabric-samples 안에 많은 샘플이 포함되어 있음</a:t>
            </a:r>
          </a:p>
          <a:p>
            <a:pPr algn="l">
              <a:defRPr sz="2000"/>
            </a:pPr>
            <a:r>
              <a:t>first-network 샘플을 사용</a:t>
            </a:r>
          </a:p>
          <a:p>
            <a:pPr algn="l">
              <a:defRPr sz="2000"/>
            </a:pPr>
            <a:r>
              <a:t>first-network 열면, byfn.sh 확인 가능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Macintosh PowerPoint</Application>
  <PresentationFormat>사용자 지정</PresentationFormat>
  <Paragraphs>148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Apple SD 산돌고딕 Neo 볼드체</vt:lpstr>
      <vt:lpstr>Apple SD 산돌고딕 Neo 옅은체</vt:lpstr>
      <vt:lpstr>Apple Color Emoji</vt:lpstr>
      <vt:lpstr>Helvetica Neue</vt:lpstr>
      <vt:lpstr>Gradient</vt:lpstr>
      <vt:lpstr>Hyperledger Fabric </vt:lpstr>
      <vt:lpstr>&lt;Prerequisites Install&gt;</vt:lpstr>
      <vt:lpstr>&lt;Prerequisites Install&gt;</vt:lpstr>
      <vt:lpstr>&lt;Prerequisites Install&gt;</vt:lpstr>
      <vt:lpstr>&lt;Prerequisites Install&gt;</vt:lpstr>
      <vt:lpstr>&lt;Prerequisites Install&gt;</vt:lpstr>
      <vt:lpstr>&lt;Prerequisites Install&gt;</vt:lpstr>
      <vt:lpstr>&lt;Network Structure&gt;</vt:lpstr>
      <vt:lpstr>&lt;Build Network&gt;</vt:lpstr>
      <vt:lpstr>&lt;Build Network&gt;</vt:lpstr>
      <vt:lpstr>&lt;Build Network&gt;</vt:lpstr>
      <vt:lpstr>&lt;Build Network&gt;</vt:lpstr>
      <vt:lpstr>&lt;Build Network&gt;</vt:lpstr>
      <vt:lpstr>&lt;Build Network&gt;</vt:lpstr>
      <vt:lpstr>&lt;Network Structure&gt;</vt:lpstr>
      <vt:lpstr>&lt;Network Structure&gt;</vt:lpstr>
      <vt:lpstr>&lt;Network Structure&gt;</vt:lpstr>
      <vt:lpstr>&lt;Build Network&gt;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Hyperledger Fabric </dc:title>
  <cp:lastModifiedBy>songij4@gmail.com</cp:lastModifiedBy>
  <cp:revision>1</cp:revision>
  <dcterms:modified xsi:type="dcterms:W3CDTF">2019-03-14T05:02:15Z</dcterms:modified>
</cp:coreProperties>
</file>